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5"/>
  </p:handoutMasterIdLst>
  <p:sldIdLst>
    <p:sldId id="256" r:id="rId3"/>
    <p:sldId id="257" r:id="rId5"/>
    <p:sldId id="258" r:id="rId6"/>
    <p:sldId id="260" r:id="rId7"/>
    <p:sldId id="261" r:id="rId8"/>
    <p:sldId id="259" r:id="rId9"/>
    <p:sldId id="262" r:id="rId10"/>
    <p:sldId id="263" r:id="rId11"/>
    <p:sldId id="276" r:id="rId12"/>
    <p:sldId id="265" r:id="rId13"/>
    <p:sldId id="266" r:id="rId14"/>
    <p:sldId id="264" r:id="rId15"/>
    <p:sldId id="268" r:id="rId16"/>
    <p:sldId id="267" r:id="rId17"/>
    <p:sldId id="269" r:id="rId18"/>
    <p:sldId id="273" r:id="rId19"/>
    <p:sldId id="270" r:id="rId20"/>
    <p:sldId id="272" r:id="rId21"/>
    <p:sldId id="271" r:id="rId22"/>
    <p:sldId id="275" r:id="rId23"/>
    <p:sldId id="274" r:id="rId2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9" userDrawn="1">
          <p15:clr>
            <a:srgbClr val="A4A3A4"/>
          </p15:clr>
        </p15:guide>
        <p15:guide id="2" pos="379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99"/>
        <p:guide pos="37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3165" y="1862455"/>
            <a:ext cx="9805670" cy="27863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310" y="5773420"/>
            <a:ext cx="10787380" cy="10013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Datasets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0035" y="1325880"/>
            <a:ext cx="11252835" cy="43853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130" y="892810"/>
            <a:ext cx="5742940" cy="51968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140" y="892810"/>
            <a:ext cx="5588000" cy="1143635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>
            <a:off x="2345055" y="1600200"/>
            <a:ext cx="1569085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775970" y="2628265"/>
            <a:ext cx="1569085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348105" y="4340860"/>
            <a:ext cx="4555490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278130" y="4690745"/>
            <a:ext cx="5607685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78130" y="5040630"/>
            <a:ext cx="4314190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NLI as a Metric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335280" y="1341755"/>
            <a:ext cx="187388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b="1"/>
              <a:t>3 Scores:</a:t>
            </a:r>
            <a:endParaRPr lang="en-US" altLang="zh-CN" b="1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n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3" name="加号 2"/>
          <p:cNvSpPr/>
          <p:nvPr/>
        </p:nvSpPr>
        <p:spPr>
          <a:xfrm>
            <a:off x="2030730" y="1910715"/>
            <a:ext cx="793750" cy="793750"/>
          </a:xfrm>
          <a:prstGeom prst="mathPlus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467735" y="1341755"/>
            <a:ext cx="187388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b="1"/>
              <a:t>5 Formulas:</a:t>
            </a:r>
            <a:endParaRPr lang="en-US" altLang="zh-CN" b="1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-c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e-n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e-c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e-n-2c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en-US" altLang="zh-CN"/>
          </a:p>
        </p:txBody>
      </p:sp>
      <p:sp>
        <p:nvSpPr>
          <p:cNvPr id="5" name="加号 4"/>
          <p:cNvSpPr/>
          <p:nvPr/>
        </p:nvSpPr>
        <p:spPr>
          <a:xfrm>
            <a:off x="5341620" y="1910715"/>
            <a:ext cx="793750" cy="793750"/>
          </a:xfrm>
          <a:prstGeom prst="mathPlus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600190" y="1341755"/>
            <a:ext cx="412940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b="1"/>
              <a:t>3 Directions:</a:t>
            </a:r>
            <a:endParaRPr lang="en-US" altLang="zh-CN" b="1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ref/src → cand (implication)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ref/src ← cand (reverse implication)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ref/src ↔ cand (bi-implication)</a:t>
            </a:r>
            <a:endParaRPr lang="en-US" altLang="zh-C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NLI as a Metric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335280" y="1341755"/>
            <a:ext cx="187388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b="1"/>
              <a:t>3 Scores:</a:t>
            </a:r>
            <a:endParaRPr lang="en-US" altLang="zh-CN" b="1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n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3" name="加号 2"/>
          <p:cNvSpPr/>
          <p:nvPr/>
        </p:nvSpPr>
        <p:spPr>
          <a:xfrm>
            <a:off x="1415415" y="1910715"/>
            <a:ext cx="793750" cy="793750"/>
          </a:xfrm>
          <a:prstGeom prst="mathPlus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299335" y="1341755"/>
            <a:ext cx="187388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b="1"/>
              <a:t>5 Formulas:</a:t>
            </a:r>
            <a:endParaRPr lang="en-US" altLang="zh-CN" b="1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-c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e-n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e-c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e-n-2c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en-US" altLang="zh-CN"/>
          </a:p>
        </p:txBody>
      </p:sp>
      <p:sp>
        <p:nvSpPr>
          <p:cNvPr id="5" name="加号 4"/>
          <p:cNvSpPr/>
          <p:nvPr/>
        </p:nvSpPr>
        <p:spPr>
          <a:xfrm>
            <a:off x="3575685" y="1910715"/>
            <a:ext cx="793750" cy="793750"/>
          </a:xfrm>
          <a:prstGeom prst="mathPlus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540250" y="1431290"/>
            <a:ext cx="304101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b="1"/>
              <a:t>3 Directions:</a:t>
            </a:r>
            <a:endParaRPr lang="en-US" altLang="zh-CN" b="1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ref/src → cand </a:t>
            </a:r>
            <a:br>
              <a:rPr lang="en-US" altLang="zh-CN"/>
            </a:br>
            <a:r>
              <a:rPr lang="en-US" altLang="zh-CN"/>
              <a:t>(implication)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ref/src ← cand</a:t>
            </a:r>
            <a:br>
              <a:rPr lang="en-US" altLang="zh-CN"/>
            </a:br>
            <a:r>
              <a:rPr lang="en-US" altLang="zh-CN"/>
              <a:t>(reverse implication)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ref/src ↔ cand</a:t>
            </a:r>
            <a:br>
              <a:rPr lang="en-US" altLang="zh-CN"/>
            </a:br>
            <a:r>
              <a:rPr lang="en-US" altLang="zh-CN"/>
              <a:t>(bi-implication)</a:t>
            </a:r>
            <a:endParaRPr lang="en-US" altLang="zh-C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NLI as a Metric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335280" y="1341755"/>
            <a:ext cx="187388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b="1"/>
              <a:t>3 Scores:</a:t>
            </a:r>
            <a:endParaRPr lang="en-US" altLang="zh-CN" b="1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n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3" name="加号 2"/>
          <p:cNvSpPr/>
          <p:nvPr/>
        </p:nvSpPr>
        <p:spPr>
          <a:xfrm>
            <a:off x="1415415" y="1910715"/>
            <a:ext cx="793750" cy="793750"/>
          </a:xfrm>
          <a:prstGeom prst="mathPlus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299335" y="1341755"/>
            <a:ext cx="187388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b="1"/>
              <a:t>5 Formulas:</a:t>
            </a:r>
            <a:endParaRPr lang="en-US" altLang="zh-CN" b="1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-c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e-n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e-c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e-n-2c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en-US" altLang="zh-CN"/>
          </a:p>
        </p:txBody>
      </p:sp>
      <p:sp>
        <p:nvSpPr>
          <p:cNvPr id="5" name="加号 4"/>
          <p:cNvSpPr/>
          <p:nvPr/>
        </p:nvSpPr>
        <p:spPr>
          <a:xfrm>
            <a:off x="3575685" y="1910715"/>
            <a:ext cx="793750" cy="793750"/>
          </a:xfrm>
          <a:prstGeom prst="mathPlus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540250" y="1431290"/>
            <a:ext cx="304101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b="1"/>
              <a:t>3 Directions:</a:t>
            </a:r>
            <a:endParaRPr lang="en-US" altLang="zh-CN" b="1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ref/src → cand </a:t>
            </a:r>
            <a:br>
              <a:rPr lang="en-US" altLang="zh-CN"/>
            </a:br>
            <a:r>
              <a:rPr lang="en-US" altLang="zh-CN"/>
              <a:t>(implication)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ref/src ← cand</a:t>
            </a:r>
            <a:br>
              <a:rPr lang="en-US" altLang="zh-CN"/>
            </a:br>
            <a:r>
              <a:rPr lang="en-US" altLang="zh-CN"/>
              <a:t>(reverse implication)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/>
              <a:t>ref/src ↔ cand</a:t>
            </a:r>
            <a:br>
              <a:rPr lang="en-US" altLang="zh-CN"/>
            </a:br>
            <a:r>
              <a:rPr lang="en-US" altLang="zh-CN"/>
              <a:t>(bi-implication)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95515" y="817880"/>
            <a:ext cx="4577080" cy="47764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391400" y="5737860"/>
            <a:ext cx="4577080" cy="922020"/>
          </a:xfrm>
          <a:prstGeom prst="rect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>
                <a:solidFill>
                  <a:schemeClr val="accent2"/>
                </a:solidFill>
              </a:rPr>
              <a:t>Left:</a:t>
            </a:r>
            <a:r>
              <a:rPr lang="en-US" altLang="zh-CN"/>
              <a:t> Accuracy on advasarial dataset.</a:t>
            </a:r>
            <a:endParaRPr lang="en-US" altLang="zh-CN"/>
          </a:p>
          <a:p>
            <a:r>
              <a:rPr lang="en-US" altLang="zh-CN">
                <a:solidFill>
                  <a:srgbClr val="FFFF00"/>
                </a:solidFill>
              </a:rPr>
              <a:t>Right:</a:t>
            </a:r>
            <a:r>
              <a:rPr lang="en-US" altLang="zh-CN"/>
              <a:t> Correlation with human judgements on MT datasets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7626985" y="275590"/>
            <a:ext cx="39141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/>
              <a:t>Pooling Strategy Selection</a:t>
            </a:r>
            <a:endParaRPr lang="en-US" altLang="zh-CN" sz="2000" b="1"/>
          </a:p>
          <a:p>
            <a:pPr algn="ctr"/>
            <a:r>
              <a:rPr lang="en-US" altLang="zh-CN" sz="1600"/>
              <a:t>(on MT evaluation)</a:t>
            </a:r>
            <a:endParaRPr lang="en-US" altLang="zh-CN"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NLI as a Metric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95515" y="817880"/>
            <a:ext cx="4577080" cy="47764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391400" y="5737860"/>
            <a:ext cx="4577080" cy="922020"/>
          </a:xfrm>
          <a:prstGeom prst="rect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 altLang="zh-CN">
                <a:solidFill>
                  <a:schemeClr val="accent2"/>
                </a:solidFill>
              </a:rPr>
              <a:t>Left:</a:t>
            </a:r>
            <a:r>
              <a:rPr lang="en-US" altLang="zh-CN"/>
              <a:t> Accuracy on advasarial dataset.</a:t>
            </a:r>
            <a:endParaRPr lang="en-US" altLang="zh-CN"/>
          </a:p>
          <a:p>
            <a:r>
              <a:rPr lang="en-US" altLang="zh-CN">
                <a:solidFill>
                  <a:srgbClr val="FFFF00"/>
                </a:solidFill>
              </a:rPr>
              <a:t>Right:</a:t>
            </a:r>
            <a:r>
              <a:rPr lang="en-US" altLang="zh-CN"/>
              <a:t> Correlation with human judgements on MT datasets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7626985" y="275590"/>
            <a:ext cx="39141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/>
              <a:t>Pooling Strategy Selection</a:t>
            </a:r>
            <a:endParaRPr lang="en-US" altLang="zh-CN" sz="2000" b="1"/>
          </a:p>
          <a:p>
            <a:pPr algn="ctr"/>
            <a:r>
              <a:rPr lang="en-US" altLang="zh-CN" sz="1600"/>
              <a:t>(on MT evaluation)</a:t>
            </a:r>
            <a:endParaRPr lang="en-US" altLang="zh-CN" sz="1600"/>
          </a:p>
        </p:txBody>
      </p:sp>
      <p:sp>
        <p:nvSpPr>
          <p:cNvPr id="12" name="文本框 11"/>
          <p:cNvSpPr txBox="1"/>
          <p:nvPr/>
        </p:nvSpPr>
        <p:spPr>
          <a:xfrm>
            <a:off x="413385" y="1358265"/>
            <a:ext cx="18738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/>
              <a:t>Best Strategy</a:t>
            </a:r>
            <a:endParaRPr lang="en-US" altLang="zh-CN" sz="2000" b="1"/>
          </a:p>
        </p:txBody>
      </p:sp>
      <p:sp>
        <p:nvSpPr>
          <p:cNvPr id="13" name="文本框 12"/>
          <p:cNvSpPr txBox="1"/>
          <p:nvPr/>
        </p:nvSpPr>
        <p:spPr>
          <a:xfrm>
            <a:off x="413385" y="1767205"/>
            <a:ext cx="652970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MT:</a:t>
            </a:r>
            <a:r>
              <a:rPr lang="en-US" altLang="zh-CN"/>
              <a:t> e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Summarization: </a:t>
            </a:r>
            <a:endParaRPr lang="en-US" altLang="zh-CN">
              <a:solidFill>
                <a:schemeClr val="accent2"/>
              </a:solidFill>
            </a:endParaRPr>
          </a:p>
          <a:p>
            <a:pPr marL="742950" lvl="1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(1) e-c from direction ref←cand performs best for ref-based NLI metrics</a:t>
            </a:r>
            <a:endParaRPr lang="en-US" altLang="zh-CN">
              <a:solidFill>
                <a:schemeClr val="tx1"/>
              </a:solidFill>
            </a:endParaRPr>
          </a:p>
          <a:p>
            <a:pPr marL="742950" lvl="1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(2) -c from direction src→cand is the best strategy for ref-free NLI metrics.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9595" y="276225"/>
            <a:ext cx="4951095" cy="63055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640" y="247015"/>
            <a:ext cx="4991100" cy="2478405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>
            <a:off x="989330" y="2099945"/>
            <a:ext cx="2604135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3578860" y="3002915"/>
            <a:ext cx="1941830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6096000" y="890905"/>
            <a:ext cx="2233295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7150100" y="1784985"/>
            <a:ext cx="2517140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MT Results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8150" y="1058545"/>
            <a:ext cx="3967480" cy="56896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165" y="1135380"/>
            <a:ext cx="6805930" cy="522986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Summarization Results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" y="951230"/>
            <a:ext cx="7256145" cy="568833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Combined Matrics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7035" y="973455"/>
            <a:ext cx="5002530" cy="57397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4790" y="413385"/>
            <a:ext cx="4893310" cy="61442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945" y="2547620"/>
            <a:ext cx="6134100" cy="9779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Natural Language Inference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750570" y="1585595"/>
            <a:ext cx="800608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b="1"/>
              <a:t>Definition:</a:t>
            </a:r>
            <a:r>
              <a:rPr lang="zh-CN" altLang="en-US"/>
              <a:t> NLI is the task of determining the relationship between two sentences</a:t>
            </a:r>
            <a:r>
              <a:rPr lang="en-US" altLang="zh-CN"/>
              <a:t> (</a:t>
            </a:r>
            <a:r>
              <a:rPr lang="en-US" altLang="zh-CN">
                <a:solidFill>
                  <a:schemeClr val="tx2">
                    <a:lumMod val="50000"/>
                    <a:lumOff val="50000"/>
                  </a:schemeClr>
                </a:solidFill>
              </a:rPr>
              <a:t>Premise</a:t>
            </a:r>
            <a:r>
              <a:rPr lang="en-US" altLang="zh-CN"/>
              <a:t> versus </a:t>
            </a:r>
            <a:r>
              <a:rPr lang="en-US" altLang="zh-CN">
                <a:solidFill>
                  <a:schemeClr val="tx2">
                    <a:lumMod val="50000"/>
                    <a:lumOff val="50000"/>
                  </a:schemeClr>
                </a:solidFill>
              </a:rPr>
              <a:t>Hypothesis</a:t>
            </a:r>
            <a:r>
              <a:rPr lang="en-US" altLang="zh-CN"/>
              <a:t>)</a:t>
            </a:r>
            <a:r>
              <a:rPr lang="zh-CN" altLang="en-US"/>
              <a:t>:</a:t>
            </a:r>
            <a:endParaRPr lang="zh-CN" altLang="en-US"/>
          </a:p>
          <a:p>
            <a:pPr marL="742950" lvl="1" indent="-285750" fontAlgn="auto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b="1">
                <a:solidFill>
                  <a:srgbClr val="00B050"/>
                </a:solidFill>
              </a:rPr>
              <a:t>Entailment:</a:t>
            </a:r>
            <a:r>
              <a:rPr lang="zh-CN" altLang="en-US"/>
              <a:t> Hypothesis is true based on the premise.</a:t>
            </a:r>
            <a:endParaRPr lang="zh-CN" altLang="en-US"/>
          </a:p>
          <a:p>
            <a:pPr marL="742950" lvl="1" indent="-285750" fontAlgn="auto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b="1">
                <a:solidFill>
                  <a:srgbClr val="FF0000"/>
                </a:solidFill>
              </a:rPr>
              <a:t>Contradiction:</a:t>
            </a:r>
            <a:r>
              <a:rPr lang="zh-CN" altLang="en-US"/>
              <a:t> Hypothesis contradicts the premise.</a:t>
            </a:r>
            <a:endParaRPr lang="zh-CN" altLang="en-US"/>
          </a:p>
          <a:p>
            <a:pPr marL="742950" lvl="1" indent="-285750" fontAlgn="auto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b="1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</a:rPr>
              <a:t>Neutral:</a:t>
            </a:r>
            <a:r>
              <a:rPr lang="zh-CN" altLang="en-US"/>
              <a:t> Hypothesis is neither entailed nor contradicted.</a:t>
            </a:r>
            <a:endParaRPr lang="zh-CN" altLang="en-US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b="1"/>
              <a:t>Applications:</a:t>
            </a:r>
            <a:r>
              <a:rPr lang="zh-CN" altLang="en-US"/>
              <a:t> </a:t>
            </a:r>
            <a:r>
              <a:rPr lang="en-US" altLang="zh-CN"/>
              <a:t>QA</a:t>
            </a:r>
            <a:r>
              <a:rPr lang="zh-CN" altLang="en-US"/>
              <a:t>, dialogue systems, summarization, etc.</a:t>
            </a:r>
            <a:endParaRPr lang="zh-CN" altLang="en-US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b="1"/>
              <a:t>Datasets:</a:t>
            </a:r>
            <a:r>
              <a:rPr lang="en-US" altLang="zh-CN"/>
              <a:t> SNLI, ANLI, MultiNLI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b="1"/>
              <a:t>Evaluation:</a:t>
            </a:r>
            <a:r>
              <a:rPr lang="en-US" altLang="zh-CN"/>
              <a:t> BERT, RoBERTa, and DeBERTa</a:t>
            </a:r>
            <a:endParaRPr lang="en-US" altLang="zh-C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Combined Matrics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7035" y="973455"/>
            <a:ext cx="5002530" cy="57397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4790" y="413385"/>
            <a:ext cx="4893310" cy="614426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Combined Matrics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3545" y="1010285"/>
            <a:ext cx="3929380" cy="56984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8170" y="99695"/>
            <a:ext cx="10012680" cy="2399030"/>
          </a:xfrm>
          <a:prstGeom prst="rect">
            <a:avLst/>
          </a:prstGeom>
          <a:ln>
            <a:noFill/>
          </a:ln>
        </p:spPr>
      </p:pic>
      <p:sp>
        <p:nvSpPr>
          <p:cNvPr id="21" name="文本框 20"/>
          <p:cNvSpPr txBox="1"/>
          <p:nvPr/>
        </p:nvSpPr>
        <p:spPr>
          <a:xfrm>
            <a:off x="483870" y="2759075"/>
            <a:ext cx="1001204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b="1"/>
              <a:t>Lexical Overlaps:</a:t>
            </a:r>
            <a:r>
              <a:rPr lang="en-US" altLang="zh-CN"/>
              <a:t> </a:t>
            </a:r>
            <a:r>
              <a:rPr lang="en-US" altLang="zh-CN">
                <a:solidFill>
                  <a:schemeClr val="accent2"/>
                </a:solidFill>
              </a:rPr>
              <a:t>BLEU</a:t>
            </a:r>
            <a:r>
              <a:rPr lang="en-US" altLang="zh-CN"/>
              <a:t> (n-gram), </a:t>
            </a:r>
            <a:r>
              <a:rPr lang="en-US" altLang="zh-CN">
                <a:solidFill>
                  <a:schemeClr val="accent2"/>
                </a:solidFill>
              </a:rPr>
              <a:t>ROUGE</a:t>
            </a:r>
            <a:r>
              <a:rPr lang="en-US" altLang="zh-CN"/>
              <a:t> (n-gram), </a:t>
            </a:r>
            <a:r>
              <a:rPr lang="en-US" altLang="zh-CN">
                <a:solidFill>
                  <a:schemeClr val="accent2"/>
                </a:solidFill>
              </a:rPr>
              <a:t>Meteor</a:t>
            </a:r>
            <a:r>
              <a:rPr lang="en-US" altLang="zh-CN"/>
              <a:t> (n-gram&amp;order), </a:t>
            </a:r>
            <a:r>
              <a:rPr lang="en-US" altLang="zh-CN">
                <a:solidFill>
                  <a:schemeClr val="accent2"/>
                </a:solidFill>
              </a:rPr>
              <a:t>CIDEr</a:t>
            </a:r>
            <a:r>
              <a:rPr lang="en-US" altLang="zh-CN"/>
              <a:t> (word frequency)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b="1"/>
              <a:t>Semantic Similarity </a:t>
            </a:r>
            <a:r>
              <a:rPr lang="en-US" altLang="zh-CN">
                <a:sym typeface="+mn-ea"/>
              </a:rPr>
              <a:t>(word embedding)</a:t>
            </a:r>
            <a:r>
              <a:rPr lang="en-US" altLang="zh-CN" b="1"/>
              <a:t>:</a:t>
            </a:r>
            <a:r>
              <a:rPr lang="en-US" altLang="zh-CN"/>
              <a:t> </a:t>
            </a:r>
            <a:r>
              <a:rPr lang="en-US" altLang="zh-CN">
                <a:solidFill>
                  <a:schemeClr val="accent2"/>
                </a:solidFill>
              </a:rPr>
              <a:t>BERTScore</a:t>
            </a:r>
            <a:r>
              <a:rPr lang="en-US" altLang="zh-CN"/>
              <a:t>, </a:t>
            </a:r>
            <a:r>
              <a:rPr lang="en-US" altLang="zh-CN">
                <a:solidFill>
                  <a:schemeClr val="accent2"/>
                </a:solidFill>
              </a:rPr>
              <a:t>MoverScore</a:t>
            </a:r>
            <a:r>
              <a:rPr lang="en-US" altLang="zh-CN"/>
              <a:t>, </a:t>
            </a:r>
            <a:r>
              <a:rPr lang="en-US" altLang="zh-CN">
                <a:solidFill>
                  <a:schemeClr val="accent2"/>
                </a:solidFill>
              </a:rPr>
              <a:t>SentSim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b="1"/>
              <a:t>Fine-tuned Models: </a:t>
            </a:r>
            <a:r>
              <a:rPr lang="en-US" altLang="zh-CN">
                <a:solidFill>
                  <a:schemeClr val="accent2"/>
                </a:solidFill>
              </a:rPr>
              <a:t>BARTScore</a:t>
            </a:r>
            <a:r>
              <a:rPr lang="en-US" altLang="zh-CN"/>
              <a:t> (propobility), </a:t>
            </a:r>
            <a:r>
              <a:rPr lang="en-US" altLang="zh-CN">
                <a:solidFill>
                  <a:schemeClr val="accent2"/>
                </a:solidFill>
              </a:rPr>
              <a:t>BLEURT</a:t>
            </a:r>
            <a:r>
              <a:rPr lang="en-US" altLang="zh-CN"/>
              <a:t>, </a:t>
            </a:r>
            <a:r>
              <a:rPr lang="en-US" altLang="zh-CN">
                <a:solidFill>
                  <a:schemeClr val="accent2"/>
                </a:solidFill>
              </a:rPr>
              <a:t>COMET</a:t>
            </a:r>
            <a:r>
              <a:rPr lang="en-US" altLang="zh-CN"/>
              <a:t> (framwork based on XLM)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b="1"/>
              <a:t>Semantic Similarity &amp; NLI: </a:t>
            </a:r>
            <a:r>
              <a:rPr lang="en-US" altLang="zh-CN">
                <a:solidFill>
                  <a:schemeClr val="accent2"/>
                </a:solidFill>
              </a:rPr>
              <a:t>DiscoScore</a:t>
            </a:r>
            <a:r>
              <a:rPr lang="en-US" altLang="zh-CN"/>
              <a:t> (entity similarity &amp; logical consistent, document-level)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/>
        </p:nvSpPr>
        <p:spPr>
          <a:xfrm>
            <a:off x="7856220" y="1489075"/>
            <a:ext cx="26936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ROUGE, BLEU</a:t>
            </a:r>
            <a:endParaRPr lang="en-US" altLang="zh-CN" sz="2400" b="1"/>
          </a:p>
        </p:txBody>
      </p:sp>
      <p:cxnSp>
        <p:nvCxnSpPr>
          <p:cNvPr id="10" name="直接箭头连接符 9"/>
          <p:cNvCxnSpPr/>
          <p:nvPr/>
        </p:nvCxnSpPr>
        <p:spPr>
          <a:xfrm>
            <a:off x="9044305" y="2038985"/>
            <a:ext cx="0" cy="125476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373620" y="3288030"/>
            <a:ext cx="41084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 b="1"/>
              <a:t>BERTScore, MoverScore</a:t>
            </a:r>
            <a:endParaRPr lang="en-US" altLang="zh-CN" b="1"/>
          </a:p>
        </p:txBody>
      </p:sp>
      <p:sp>
        <p:nvSpPr>
          <p:cNvPr id="12" name="文本框 11"/>
          <p:cNvSpPr txBox="1"/>
          <p:nvPr/>
        </p:nvSpPr>
        <p:spPr>
          <a:xfrm>
            <a:off x="272415" y="1639570"/>
            <a:ext cx="710120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accent1"/>
                </a:solidFill>
              </a:rPr>
              <a:t>Ref:</a:t>
            </a:r>
            <a:r>
              <a:rPr lang="en-US" altLang="zh-CN" sz="2800"/>
              <a:t> </a:t>
            </a:r>
            <a:r>
              <a:rPr lang="zh-CN" altLang="en-US" sz="2800"/>
              <a:t>5 Ukrainian soldiers wounded in Russia</a:t>
            </a:r>
            <a:endParaRPr lang="zh-CN" altLang="en-US" sz="2800"/>
          </a:p>
        </p:txBody>
      </p:sp>
      <p:sp>
        <p:nvSpPr>
          <p:cNvPr id="13" name="文本框 12"/>
          <p:cNvSpPr txBox="1"/>
          <p:nvPr/>
        </p:nvSpPr>
        <p:spPr>
          <a:xfrm>
            <a:off x="272415" y="2795270"/>
            <a:ext cx="61169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rgbClr val="00B050"/>
                </a:solidFill>
              </a:rPr>
              <a:t>Gen:</a:t>
            </a:r>
            <a:r>
              <a:rPr lang="en-US" altLang="zh-CN" sz="2800"/>
              <a:t> </a:t>
            </a:r>
            <a:r>
              <a:rPr lang="zh-CN" altLang="en-US" sz="2800"/>
              <a:t>50000 Russian soldiers killed in Ukraine</a:t>
            </a:r>
            <a:endParaRPr lang="zh-CN" altLang="en-US" sz="2800"/>
          </a:p>
        </p:txBody>
      </p:sp>
      <p:sp>
        <p:nvSpPr>
          <p:cNvPr id="15" name="文本框 14"/>
          <p:cNvSpPr txBox="1"/>
          <p:nvPr/>
        </p:nvSpPr>
        <p:spPr>
          <a:xfrm>
            <a:off x="9159240" y="1964055"/>
            <a:ext cx="2322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Lexical Overlaps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9159240" y="2987675"/>
            <a:ext cx="2322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Semantic Similarity</a:t>
            </a:r>
            <a:endParaRPr lang="en-US" altLang="zh-CN"/>
          </a:p>
        </p:txBody>
      </p:sp>
      <p:cxnSp>
        <p:nvCxnSpPr>
          <p:cNvPr id="17" name="直接箭头连接符 16"/>
          <p:cNvCxnSpPr/>
          <p:nvPr/>
        </p:nvCxnSpPr>
        <p:spPr>
          <a:xfrm>
            <a:off x="9044305" y="3724275"/>
            <a:ext cx="0" cy="652145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9" name="图片 18" descr="叉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726805" y="4403090"/>
            <a:ext cx="635000" cy="635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72415" y="791845"/>
            <a:ext cx="58191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Adversarial Example</a:t>
            </a:r>
            <a:endParaRPr lang="en-US" altLang="zh-CN" sz="3600" b="1"/>
          </a:p>
        </p:txBody>
      </p:sp>
      <p:sp>
        <p:nvSpPr>
          <p:cNvPr id="3" name="文本框 2"/>
          <p:cNvSpPr txBox="1"/>
          <p:nvPr/>
        </p:nvSpPr>
        <p:spPr>
          <a:xfrm>
            <a:off x="9515475" y="4414520"/>
            <a:ext cx="2560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(proposed by the paper, not me)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8489315" y="5105400"/>
            <a:ext cx="12230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Dead-End</a:t>
            </a:r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文本框 11"/>
          <p:cNvSpPr txBox="1"/>
          <p:nvPr/>
        </p:nvSpPr>
        <p:spPr>
          <a:xfrm>
            <a:off x="272415" y="1639570"/>
            <a:ext cx="710120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accent1"/>
                </a:solidFill>
              </a:rPr>
              <a:t>Ref:</a:t>
            </a:r>
            <a:r>
              <a:rPr lang="en-US" altLang="zh-CN" sz="2800"/>
              <a:t> </a:t>
            </a:r>
            <a:r>
              <a:rPr lang="zh-CN" altLang="en-US" sz="2800"/>
              <a:t>5 Ukrainian soldiers wounded in Russia</a:t>
            </a:r>
            <a:endParaRPr lang="zh-CN" altLang="en-US" sz="2800"/>
          </a:p>
        </p:txBody>
      </p:sp>
      <p:sp>
        <p:nvSpPr>
          <p:cNvPr id="13" name="文本框 12"/>
          <p:cNvSpPr txBox="1"/>
          <p:nvPr/>
        </p:nvSpPr>
        <p:spPr>
          <a:xfrm>
            <a:off x="335280" y="4436110"/>
            <a:ext cx="61169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rgbClr val="00B050"/>
                </a:solidFill>
              </a:rPr>
              <a:t>Gen:</a:t>
            </a:r>
            <a:r>
              <a:rPr lang="en-US" altLang="zh-CN" sz="2800"/>
              <a:t> </a:t>
            </a:r>
            <a:r>
              <a:rPr lang="zh-CN" altLang="en-US" sz="2800"/>
              <a:t>50000 Russian soldiers killed in Ukraine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Intuitively Idea based on</a:t>
            </a:r>
            <a:r>
              <a:rPr lang="en-US" altLang="zh-CN"/>
              <a:t> </a:t>
            </a:r>
            <a:r>
              <a:rPr lang="en-US" altLang="zh-CN" sz="3600" b="1"/>
              <a:t>NLI</a:t>
            </a:r>
            <a:endParaRPr lang="en-US" altLang="zh-CN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835275" y="2679065"/>
            <a:ext cx="0" cy="1578610"/>
          </a:xfrm>
          <a:prstGeom prst="straightConnector1">
            <a:avLst/>
          </a:prstGeom>
          <a:ln w="57150">
            <a:headEnd type="arrow" w="med" len="med"/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3067050" y="3205480"/>
            <a:ext cx="31572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Bi-Implication</a:t>
            </a:r>
            <a:endParaRPr lang="en-US" altLang="zh-CN"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Adversarial Setup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516255" y="1147445"/>
            <a:ext cx="1132713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000" b="1"/>
              <a:t>src</a:t>
            </a:r>
            <a:r>
              <a:rPr lang="en-US" altLang="zh-CN" sz="2000"/>
              <a:t>: Source Text</a:t>
            </a:r>
            <a:endParaRPr lang="en-US" altLang="zh-CN" sz="20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000" b="1"/>
              <a:t>ref</a:t>
            </a:r>
            <a:r>
              <a:rPr lang="en-US" altLang="zh-CN" sz="2000"/>
              <a:t>: Reference Text</a:t>
            </a:r>
            <a:endParaRPr lang="en-US" altLang="zh-CN" sz="20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000" b="1"/>
              <a:t>r</a:t>
            </a:r>
            <a:r>
              <a:rPr lang="en-US" altLang="zh-CN" sz="2000"/>
              <a:t>: Reference Text (generated by Google Translation and src)</a:t>
            </a:r>
            <a:endParaRPr lang="en-US" altLang="zh-CN" sz="20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000" b="1"/>
              <a:t>cond</a:t>
            </a:r>
            <a:r>
              <a:rPr lang="en-US" altLang="zh-CN" sz="2000" b="1" baseline="-25000"/>
              <a:t>para</a:t>
            </a:r>
            <a:r>
              <a:rPr lang="en-US" altLang="zh-CN" sz="2000"/>
              <a:t>: maximally dissimilar to ref/src but meaning-equivalent (mainly by PAWS dataset)</a:t>
            </a:r>
            <a:endParaRPr lang="en-US" altLang="zh-CN" sz="20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000" b="1"/>
              <a:t>cond</a:t>
            </a:r>
            <a:r>
              <a:rPr lang="en-US" altLang="zh-CN" sz="2000" b="1" baseline="-25000"/>
              <a:t>adv</a:t>
            </a:r>
            <a:r>
              <a:rPr lang="en-US" altLang="zh-CN" sz="2000"/>
              <a:t>: maximally similar to ref/src but with key error (advasarial attack)</a:t>
            </a:r>
            <a:endParaRPr lang="en-US" altLang="zh-CN" sz="200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5790" y="2969260"/>
            <a:ext cx="8213090" cy="36569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Adversarial Setup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516255" y="1341755"/>
            <a:ext cx="883856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src: Source Text</a:t>
            </a: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ref: Reference Text</a:t>
            </a: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r: Reference Text (generated by Google Translation and src)</a:t>
            </a: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cond</a:t>
            </a:r>
            <a:r>
              <a:rPr lang="en-US" altLang="zh-CN" baseline="-25000"/>
              <a:t>para</a:t>
            </a:r>
            <a:r>
              <a:rPr lang="en-US" altLang="zh-CN"/>
              <a:t>: maximally dissimilar to ref/src but meaning-equivalent</a:t>
            </a: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cond</a:t>
            </a:r>
            <a:r>
              <a:rPr lang="en-US" altLang="zh-CN" baseline="-25000"/>
              <a:t>adv</a:t>
            </a:r>
            <a:r>
              <a:rPr lang="en-US" altLang="zh-CN"/>
              <a:t>: maximally similar to ref/src but with key error (advasary attack)</a:t>
            </a:r>
            <a:endParaRPr lang="en-US" altLang="zh-CN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6255" y="3585845"/>
            <a:ext cx="7454900" cy="15748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79120" y="3125470"/>
            <a:ext cx="3709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Expect a good matric:</a:t>
            </a:r>
            <a:endParaRPr lang="en-US" altLang="zh-CN" sz="24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Adversarial Setup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516255" y="1341755"/>
            <a:ext cx="11460480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Addition</a:t>
            </a:r>
            <a:r>
              <a:rPr lang="en-US" altLang="zh-CN"/>
              <a:t>: 'I love dogs' → 'I love dogs and cats.'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Omission</a:t>
            </a:r>
            <a:r>
              <a:rPr lang="en-US" altLang="zh-CN"/>
              <a:t>: Randomly drop ∼1%–20% words in the sentence.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Mismatch</a:t>
            </a:r>
            <a:r>
              <a:rPr lang="en-US" altLang="zh-CN"/>
              <a:t>: Consider mismatching nouns, verbs, and adjectives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Negation</a:t>
            </a:r>
            <a:r>
              <a:rPr lang="en-US" altLang="zh-CN"/>
              <a:t>: Add/remove negations to/from the verb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Number error</a:t>
            </a:r>
            <a:r>
              <a:rPr lang="en-US" altLang="zh-CN"/>
              <a:t>: Replace all numbers (except for those related to dates) in the sentence with random numbers in the same format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Pronoun error</a:t>
            </a:r>
            <a:r>
              <a:rPr lang="en-US" altLang="zh-CN"/>
              <a:t>: 'he' to 'she' and 'us' to 'them'.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Name error</a:t>
            </a:r>
            <a:r>
              <a:rPr lang="en-US" altLang="zh-CN"/>
              <a:t>: Replace exactly one name with a random one of the same gender.</a:t>
            </a:r>
            <a:endParaRPr lang="en-US" altLang="zh-CN"/>
          </a:p>
          <a:p>
            <a:pPr marL="285750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Fluency</a:t>
            </a:r>
            <a:r>
              <a:rPr lang="en-US" altLang="zh-CN"/>
              <a:t>: </a:t>
            </a:r>
            <a:endParaRPr lang="en-US" altLang="zh-CN"/>
          </a:p>
          <a:p>
            <a:pPr marL="742950" lvl="1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Jumbling word order</a:t>
            </a:r>
            <a:r>
              <a:rPr lang="en-US" altLang="zh-CN"/>
              <a:t>: Randomly shuffle the word order in a sentence.</a:t>
            </a:r>
            <a:endParaRPr lang="en-US" altLang="zh-CN"/>
          </a:p>
          <a:p>
            <a:pPr marL="742950" lvl="1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Spelling error</a:t>
            </a:r>
            <a:r>
              <a:rPr lang="en-US" altLang="zh-CN"/>
              <a:t>: Add a typo to a word in a sentence.</a:t>
            </a:r>
            <a:endParaRPr lang="en-US" altLang="zh-CN"/>
          </a:p>
          <a:p>
            <a:pPr marL="742950" lvl="1" indent="-28575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accent2"/>
                </a:solidFill>
              </a:rPr>
              <a:t>Subject-verb disagreement</a:t>
            </a:r>
            <a:r>
              <a:rPr lang="en-US" altLang="zh-CN"/>
              <a:t>: Make the subject and verb disagree (e.g., ''He like dogs.'').</a:t>
            </a:r>
            <a:endParaRPr lang="en-US" altLang="zh-C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35280" y="413385"/>
            <a:ext cx="6607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/>
              <a:t>Adversarial Setup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0" y="1058545"/>
            <a:ext cx="9498330" cy="56140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3389</Words>
  <Application>WPS 演示</Application>
  <PresentationFormat>宽屏</PresentationFormat>
  <Paragraphs>168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4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Wingdings</vt:lpstr>
      <vt:lpstr>宋体-简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QWQ</cp:lastModifiedBy>
  <cp:revision>13</cp:revision>
  <dcterms:created xsi:type="dcterms:W3CDTF">2024-11-22T05:51:20Z</dcterms:created>
  <dcterms:modified xsi:type="dcterms:W3CDTF">2024-11-22T05:51:20Z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2052-6.12.1.8902</vt:lpwstr>
  </property>
  <property fmtid="{D5CDD505-2E9C-101B-9397-08002B2CF9AE}" pid="3" name="ICV">
    <vt:lpwstr>E529789C15130814E68B3D672769E490_41</vt:lpwstr>
  </property>
</Properties>
</file>

<file path=docProps/thumbnail.jpeg>
</file>